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5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66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86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80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6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63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0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03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44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5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95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0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10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52DDB-0A2F-47B5-B73E-C097FE2D0321}" type="datetimeFigureOut">
              <a:rPr lang="fr-FR" smtClean="0"/>
              <a:t>05/03/2020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C262A-3900-46C8-9433-96BC78BAA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90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image" Target="../media/image9.jpg"/><Relationship Id="rId14" Type="http://schemas.openxmlformats.org/officeDocument/2006/relationships/hyperlink" Target="mailto:inedit.bf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image" Target="../media/image9.jpg"/><Relationship Id="rId14" Type="http://schemas.openxmlformats.org/officeDocument/2006/relationships/hyperlink" Target="mailto:inedit.bf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à coins arrondis 102"/>
          <p:cNvSpPr/>
          <p:nvPr/>
        </p:nvSpPr>
        <p:spPr>
          <a:xfrm>
            <a:off x="3540001" y="2536770"/>
            <a:ext cx="5391659" cy="679746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DIAGNOSE ME PROJECT</a:t>
            </a:r>
            <a:endParaRPr lang="fr-FR" sz="2400" dirty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910502" y="3047830"/>
            <a:ext cx="7056457" cy="216425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2000" b="1" dirty="0" err="1" smtClean="0">
                <a:solidFill>
                  <a:schemeClr val="tx1"/>
                </a:solidFill>
              </a:rPr>
              <a:t>Realtime</a:t>
            </a:r>
            <a:r>
              <a:rPr lang="fr-FR" sz="2000" b="1" dirty="0" smtClean="0">
                <a:solidFill>
                  <a:schemeClr val="tx1"/>
                </a:solidFill>
              </a:rPr>
              <a:t> </a:t>
            </a:r>
            <a:r>
              <a:rPr lang="fr-FR" sz="2000" b="1" dirty="0" err="1" smtClean="0">
                <a:solidFill>
                  <a:schemeClr val="tx1"/>
                </a:solidFill>
              </a:rPr>
              <a:t>remote</a:t>
            </a:r>
            <a:r>
              <a:rPr lang="fr-FR" sz="2000" b="1" dirty="0" smtClean="0">
                <a:solidFill>
                  <a:schemeClr val="tx1"/>
                </a:solidFill>
              </a:rPr>
              <a:t> diagnose system of COVID-19 </a:t>
            </a:r>
            <a:r>
              <a:rPr lang="fr-FR" sz="2000" b="1" dirty="0" err="1" smtClean="0">
                <a:solidFill>
                  <a:schemeClr val="tx1"/>
                </a:solidFill>
              </a:rPr>
              <a:t>suspected</a:t>
            </a:r>
            <a:r>
              <a:rPr lang="fr-FR" sz="2000" b="1" dirty="0" smtClean="0">
                <a:solidFill>
                  <a:schemeClr val="tx1"/>
                </a:solidFill>
              </a:rPr>
              <a:t> cases </a:t>
            </a:r>
          </a:p>
          <a:p>
            <a:pPr algn="just"/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In order to reduce the risk of transmission  on the way to the hospital and promote rapid management, our project will implement a mobile application for remote self-diagnosis of symptoms (thanks to connected objects) and </a:t>
            </a:r>
            <a:r>
              <a:rPr lang="en-US" dirty="0" smtClean="0">
                <a:solidFill>
                  <a:schemeClr val="tx1"/>
                </a:solidFill>
              </a:rPr>
              <a:t>suspected </a:t>
            </a:r>
            <a:r>
              <a:rPr lang="en-US" dirty="0">
                <a:solidFill>
                  <a:schemeClr val="tx1"/>
                </a:solidFill>
              </a:rPr>
              <a:t>cases mapping so that a specialized ambulance can travel to the scene to remove the suspect patient.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84" y="190349"/>
            <a:ext cx="5544625" cy="2346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diap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445" y="63104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5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958" y="1163115"/>
            <a:ext cx="2827767" cy="175505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27" y="1128118"/>
            <a:ext cx="4010144" cy="2165478"/>
          </a:xfrm>
          <a:prstGeom prst="rect">
            <a:avLst/>
          </a:prstGeom>
        </p:spPr>
      </p:pic>
      <p:sp>
        <p:nvSpPr>
          <p:cNvPr id="14" name="Rectangle à coins arrondis 13"/>
          <p:cNvSpPr/>
          <p:nvPr/>
        </p:nvSpPr>
        <p:spPr>
          <a:xfrm rot="10800000">
            <a:off x="36554" y="582135"/>
            <a:ext cx="4513007" cy="2639814"/>
          </a:xfrm>
          <a:prstGeom prst="wedgeRoundRectCallout">
            <a:avLst>
              <a:gd name="adj1" fmla="val -16258"/>
              <a:gd name="adj2" fmla="val -95600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4" idx="1"/>
            <a:endCxn id="86" idx="0"/>
          </p:cNvCxnSpPr>
          <p:nvPr/>
        </p:nvCxnSpPr>
        <p:spPr>
          <a:xfrm>
            <a:off x="4549561" y="1902042"/>
            <a:ext cx="997214" cy="293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86" idx="2"/>
            <a:endCxn id="6" idx="1"/>
          </p:cNvCxnSpPr>
          <p:nvPr/>
        </p:nvCxnSpPr>
        <p:spPr>
          <a:xfrm flipV="1">
            <a:off x="9374573" y="1609385"/>
            <a:ext cx="563535" cy="5858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6827" y="5344692"/>
            <a:ext cx="1607903" cy="1069986"/>
          </a:xfrm>
          <a:prstGeom prst="rect">
            <a:avLst/>
          </a:prstGeom>
        </p:spPr>
      </p:pic>
      <p:grpSp>
        <p:nvGrpSpPr>
          <p:cNvPr id="33" name="Groupe 32"/>
          <p:cNvGrpSpPr/>
          <p:nvPr/>
        </p:nvGrpSpPr>
        <p:grpSpPr>
          <a:xfrm>
            <a:off x="805151" y="3161231"/>
            <a:ext cx="2730868" cy="2730868"/>
            <a:chOff x="857434" y="116780"/>
            <a:chExt cx="2730868" cy="2730868"/>
          </a:xfrm>
        </p:grpSpPr>
        <p:grpSp>
          <p:nvGrpSpPr>
            <p:cNvPr id="10" name="Groupe 9"/>
            <p:cNvGrpSpPr/>
            <p:nvPr/>
          </p:nvGrpSpPr>
          <p:grpSpPr>
            <a:xfrm>
              <a:off x="857434" y="116780"/>
              <a:ext cx="2730868" cy="2730868"/>
              <a:chOff x="3376239" y="705506"/>
              <a:chExt cx="2730868" cy="2730868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05" b="91905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6239" y="705506"/>
                <a:ext cx="2730868" cy="273086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19626">
                <a:off x="5091257" y="1968877"/>
                <a:ext cx="617221" cy="1273377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 rot="1877579">
              <a:off x="2615111" y="1537910"/>
              <a:ext cx="538460" cy="961843"/>
            </a:xfrm>
            <a:prstGeom prst="rect">
              <a:avLst/>
            </a:prstGeom>
            <a:solidFill>
              <a:srgbClr val="785B79"/>
            </a:solidFill>
            <a:ln>
              <a:solidFill>
                <a:srgbClr val="785B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 rot="18182424">
              <a:off x="2322255" y="1880671"/>
              <a:ext cx="111761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cap="none" spc="0" dirty="0" smtClean="0">
                  <a:ln w="10160">
                    <a:noFill/>
                    <a:prstDash val="solid"/>
                  </a:ln>
                  <a:solidFill>
                    <a:schemeClr val="bg1"/>
                  </a:solidFill>
                </a:rPr>
                <a:t>DiagnoseMe</a:t>
              </a:r>
              <a:endParaRPr lang="fr-FR" sz="1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Ellipse 22"/>
            <p:cNvSpPr/>
            <p:nvPr/>
          </p:nvSpPr>
          <p:spPr>
            <a:xfrm>
              <a:off x="1828110" y="1290768"/>
              <a:ext cx="559583" cy="443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i="1" dirty="0" smtClean="0">
                  <a:solidFill>
                    <a:schemeClr val="tx1"/>
                  </a:solidFill>
                </a:rPr>
                <a:t>IOT</a:t>
              </a:r>
              <a:endParaRPr lang="fr-FR" sz="11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Connecteur droit 24"/>
            <p:cNvCxnSpPr>
              <a:stCxn id="23" idx="2"/>
            </p:cNvCxnSpPr>
            <p:nvPr/>
          </p:nvCxnSpPr>
          <p:spPr>
            <a:xfrm flipH="1" flipV="1">
              <a:off x="1592826" y="1099322"/>
              <a:ext cx="235284" cy="4132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>
              <a:stCxn id="23" idx="6"/>
            </p:cNvCxnSpPr>
            <p:nvPr/>
          </p:nvCxnSpPr>
          <p:spPr>
            <a:xfrm flipV="1">
              <a:off x="2387693" y="1099322"/>
              <a:ext cx="202871" cy="4132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e 42"/>
          <p:cNvGrpSpPr/>
          <p:nvPr/>
        </p:nvGrpSpPr>
        <p:grpSpPr>
          <a:xfrm>
            <a:off x="9938108" y="835699"/>
            <a:ext cx="1915495" cy="1547372"/>
            <a:chOff x="9513937" y="2034559"/>
            <a:chExt cx="1915495" cy="154737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3937" y="2034559"/>
              <a:ext cx="1915495" cy="1547372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72929" y="2131880"/>
              <a:ext cx="1800000" cy="969325"/>
            </a:xfrm>
            <a:prstGeom prst="rect">
              <a:avLst/>
            </a:prstGeom>
          </p:spPr>
        </p:pic>
        <p:grpSp>
          <p:nvGrpSpPr>
            <p:cNvPr id="34" name="Groupe 33"/>
            <p:cNvGrpSpPr/>
            <p:nvPr/>
          </p:nvGrpSpPr>
          <p:grpSpPr>
            <a:xfrm>
              <a:off x="10217312" y="2201085"/>
              <a:ext cx="508745" cy="646563"/>
              <a:chOff x="857434" y="116780"/>
              <a:chExt cx="2730868" cy="2730868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857434" y="116780"/>
                <a:ext cx="2730868" cy="2730868"/>
                <a:chOff x="3376239" y="705506"/>
                <a:chExt cx="2730868" cy="2730868"/>
              </a:xfrm>
            </p:grpSpPr>
            <p:pic>
              <p:nvPicPr>
                <p:cNvPr id="41" name="Image 4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6905" b="91905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6239" y="705506"/>
                  <a:ext cx="2730868" cy="2730868"/>
                </a:xfrm>
                <a:prstGeom prst="rect">
                  <a:avLst/>
                </a:prstGeom>
              </p:spPr>
            </p:pic>
            <p:pic>
              <p:nvPicPr>
                <p:cNvPr id="42" name="Image 41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819626">
                  <a:off x="5091257" y="1968877"/>
                  <a:ext cx="617221" cy="1273377"/>
                </a:xfrm>
                <a:prstGeom prst="rect">
                  <a:avLst/>
                </a:prstGeom>
              </p:spPr>
            </p:pic>
          </p:grpSp>
          <p:sp>
            <p:nvSpPr>
              <p:cNvPr id="36" name="Rectangle 35"/>
              <p:cNvSpPr/>
              <p:nvPr/>
            </p:nvSpPr>
            <p:spPr>
              <a:xfrm rot="1877579">
                <a:off x="2615111" y="1537910"/>
                <a:ext cx="538460" cy="961843"/>
              </a:xfrm>
              <a:prstGeom prst="rect">
                <a:avLst/>
              </a:prstGeom>
              <a:solidFill>
                <a:srgbClr val="785B79"/>
              </a:solidFill>
              <a:ln>
                <a:solidFill>
                  <a:srgbClr val="785B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1828110" y="1290768"/>
                <a:ext cx="559583" cy="4436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9" name="Connecteur droit 38"/>
              <p:cNvCxnSpPr>
                <a:stCxn id="38" idx="2"/>
              </p:cNvCxnSpPr>
              <p:nvPr/>
            </p:nvCxnSpPr>
            <p:spPr>
              <a:xfrm flipH="1" flipV="1">
                <a:off x="1592826" y="1099322"/>
                <a:ext cx="235284" cy="41325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>
                <a:stCxn id="38" idx="6"/>
              </p:cNvCxnSpPr>
              <p:nvPr/>
            </p:nvCxnSpPr>
            <p:spPr>
              <a:xfrm flipV="1">
                <a:off x="2387693" y="1099322"/>
                <a:ext cx="202871" cy="41325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7365" y="3333754"/>
            <a:ext cx="2492477" cy="1681316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6" idx="2"/>
            <a:endCxn id="45" idx="0"/>
          </p:cNvCxnSpPr>
          <p:nvPr/>
        </p:nvCxnSpPr>
        <p:spPr>
          <a:xfrm>
            <a:off x="10895856" y="2383071"/>
            <a:ext cx="17748" cy="9506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45" idx="2"/>
            <a:endCxn id="20" idx="3"/>
          </p:cNvCxnSpPr>
          <p:nvPr/>
        </p:nvCxnSpPr>
        <p:spPr>
          <a:xfrm flipH="1">
            <a:off x="10904730" y="5015070"/>
            <a:ext cx="8874" cy="864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en angle 71"/>
          <p:cNvCxnSpPr>
            <a:stCxn id="20" idx="2"/>
            <a:endCxn id="9" idx="2"/>
          </p:cNvCxnSpPr>
          <p:nvPr/>
        </p:nvCxnSpPr>
        <p:spPr>
          <a:xfrm rot="5400000" flipH="1">
            <a:off x="5874392" y="2188292"/>
            <a:ext cx="522579" cy="7930194"/>
          </a:xfrm>
          <a:prstGeom prst="bentConnector3">
            <a:avLst>
              <a:gd name="adj1" fmla="val -437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en angle 73"/>
          <p:cNvCxnSpPr>
            <a:stCxn id="9" idx="3"/>
            <a:endCxn id="45" idx="1"/>
          </p:cNvCxnSpPr>
          <p:nvPr/>
        </p:nvCxnSpPr>
        <p:spPr>
          <a:xfrm flipV="1">
            <a:off x="3536019" y="4174412"/>
            <a:ext cx="6131346" cy="352253"/>
          </a:xfrm>
          <a:prstGeom prst="bentConnector3">
            <a:avLst>
              <a:gd name="adj1" fmla="val 141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e 75"/>
          <p:cNvSpPr/>
          <p:nvPr/>
        </p:nvSpPr>
        <p:spPr>
          <a:xfrm>
            <a:off x="589935" y="3303936"/>
            <a:ext cx="781665" cy="634033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Abadi MT Condensed Extra Bold" panose="020B0A06030101010103" pitchFamily="34" charset="0"/>
              </a:rPr>
              <a:t>1</a:t>
            </a:r>
            <a:endParaRPr lang="fr-FR" sz="3200" dirty="0">
              <a:latin typeface="Abadi MT Condensed Extra Bold" panose="020B0A06030101010103" pitchFamily="34" charset="0"/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9324649" y="183628"/>
            <a:ext cx="781665" cy="634033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Abadi MT Condensed Extra Bold" panose="020B0A06030101010103" pitchFamily="34" charset="0"/>
              </a:rPr>
              <a:t>2</a:t>
            </a:r>
            <a:endParaRPr lang="fr-FR" sz="3200" dirty="0">
              <a:latin typeface="Abadi MT Condensed Extra Bold" panose="020B0A06030101010103" pitchFamily="34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11071938" y="5344692"/>
            <a:ext cx="781665" cy="634033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Abadi MT Condensed Extra Bold" panose="020B0A06030101010103" pitchFamily="34" charset="0"/>
              </a:rPr>
              <a:t>3</a:t>
            </a:r>
            <a:endParaRPr lang="fr-FR" sz="3200" dirty="0">
              <a:latin typeface="Abadi MT Condensed Extra Bold" panose="020B0A06030101010103" pitchFamily="34" charset="0"/>
            </a:endParaRPr>
          </a:p>
        </p:txBody>
      </p:sp>
      <p:sp>
        <p:nvSpPr>
          <p:cNvPr id="79" name="Rectangle à coins arrondis 78"/>
          <p:cNvSpPr/>
          <p:nvPr/>
        </p:nvSpPr>
        <p:spPr>
          <a:xfrm>
            <a:off x="73199" y="582135"/>
            <a:ext cx="4476366" cy="50712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COVID-19 SYMPTOMS DETECTION</a:t>
            </a:r>
            <a:endParaRPr lang="fr-FR" sz="2400" dirty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</p:txBody>
      </p:sp>
      <p:sp>
        <p:nvSpPr>
          <p:cNvPr id="86" name="Pensées 85"/>
          <p:cNvSpPr/>
          <p:nvPr/>
        </p:nvSpPr>
        <p:spPr>
          <a:xfrm>
            <a:off x="5534855" y="769437"/>
            <a:ext cx="3842920" cy="2851515"/>
          </a:xfrm>
          <a:prstGeom prst="cloudCallout">
            <a:avLst>
              <a:gd name="adj1" fmla="val -11289"/>
              <a:gd name="adj2" fmla="val 402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>
            <a:off x="4095602" y="4319850"/>
            <a:ext cx="4476366" cy="50712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DIAGNOSE ME PROJECT</a:t>
            </a:r>
            <a:endParaRPr lang="fr-FR" sz="2400" dirty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466103" y="4830910"/>
            <a:ext cx="5858546" cy="161464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600" b="1" dirty="0" err="1" smtClean="0">
                <a:solidFill>
                  <a:schemeClr val="tx1"/>
                </a:solidFill>
              </a:rPr>
              <a:t>Realtime</a:t>
            </a:r>
            <a:r>
              <a:rPr lang="fr-FR" sz="1600" b="1" dirty="0" smtClean="0">
                <a:solidFill>
                  <a:schemeClr val="tx1"/>
                </a:solidFill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</a:rPr>
              <a:t>remote</a:t>
            </a:r>
            <a:r>
              <a:rPr lang="fr-FR" sz="1600" b="1" dirty="0" smtClean="0">
                <a:solidFill>
                  <a:schemeClr val="tx1"/>
                </a:solidFill>
              </a:rPr>
              <a:t> diagnose system of COVID-19 </a:t>
            </a:r>
            <a:r>
              <a:rPr lang="fr-FR" sz="1600" b="1" dirty="0" err="1" smtClean="0">
                <a:solidFill>
                  <a:schemeClr val="tx1"/>
                </a:solidFill>
              </a:rPr>
              <a:t>suspected</a:t>
            </a:r>
            <a:r>
              <a:rPr lang="fr-FR" sz="1600" b="1" dirty="0" smtClean="0">
                <a:solidFill>
                  <a:schemeClr val="tx1"/>
                </a:solidFill>
              </a:rPr>
              <a:t> cases </a:t>
            </a:r>
          </a:p>
          <a:p>
            <a:pPr algn="just"/>
            <a:r>
              <a:rPr lang="en-US" sz="1500" dirty="0" smtClean="0">
                <a:solidFill>
                  <a:schemeClr val="tx1"/>
                </a:solidFill>
                <a:latin typeface="+mj-lt"/>
              </a:rPr>
              <a:t>In order to reduce the risk of transmission  on the way to the hospital and promote rapid management, our project will implement a mobile application for remote self-diagnosis of symptoms (thanks to connected objects) and </a:t>
            </a:r>
            <a:r>
              <a:rPr lang="en-US" sz="1500" dirty="0" smtClean="0">
                <a:solidFill>
                  <a:schemeClr val="tx1"/>
                </a:solidFill>
              </a:rPr>
              <a:t>suspected </a:t>
            </a:r>
            <a:r>
              <a:rPr lang="en-US" sz="1500" dirty="0" smtClean="0">
                <a:solidFill>
                  <a:schemeClr val="tx1"/>
                </a:solidFill>
                <a:latin typeface="+mj-lt"/>
              </a:rPr>
              <a:t>cases mapping so that a specialized ambulance can travel to the scene to remove the suspect patient.</a:t>
            </a:r>
            <a:endParaRPr lang="fr-FR" sz="15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340" y="11351"/>
            <a:ext cx="675515" cy="675515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5534855" y="61984"/>
            <a:ext cx="24815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Email: </a:t>
            </a:r>
            <a:r>
              <a:rPr lang="fr-FR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4"/>
              </a:rPr>
              <a:t>inedit.bf@gmail</a:t>
            </a:r>
            <a:r>
              <a:rPr lang="fr-F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4"/>
              </a:rPr>
              <a:t>.com</a:t>
            </a:r>
            <a:endParaRPr lang="fr-F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fr-FR" sz="1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WeChat</a:t>
            </a:r>
            <a:r>
              <a:rPr lang="fr-FR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ID: </a:t>
            </a:r>
            <a:r>
              <a:rPr lang="fr-FR" sz="1600" b="0" cap="none" spc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ineditbf</a:t>
            </a:r>
            <a:endParaRPr lang="fr-FR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94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000"/>
                            </p:stCondLst>
                            <p:childTnLst>
                              <p:par>
                                <p:cTn id="6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0"/>
                            </p:stCondLst>
                            <p:childTnLst>
                              <p:par>
                                <p:cTn id="76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07 C 0.04114 -0.0007 0.03997 0.08773 0.03828 0.11041 C 0.03658 0.1331 0.00937 0.13194 -0.01107 0.13565 C -0.03138 0.13935 0.0138 0.14953 -0.08412 0.13333 C -0.07657 0.13773 -0.57123 0.06296 -0.61758 2.59259E-6 C -0.67409 -0.03912 -0.63803 -0.21505 -0.53972 -0.25741 C -0.44141 -0.3 -0.09375 -0.2294 -0.02787 -0.25463 " pathEditMode="relative" rAng="0" ptsTypes="AAAAAAA">
                                      <p:cBhvr>
                                        <p:cTn id="7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1" y="-63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6" grpId="0" animBg="1"/>
      <p:bldP spid="77" grpId="0" animBg="1"/>
      <p:bldP spid="78" grpId="0" animBg="1"/>
      <p:bldP spid="79" grpId="0" animBg="1"/>
      <p:bldP spid="86" grpId="0" animBg="1"/>
      <p:bldP spid="103" grpId="0" animBg="1"/>
      <p:bldP spid="10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958" y="1163115"/>
            <a:ext cx="2827767" cy="175505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27" y="1128118"/>
            <a:ext cx="4010144" cy="2165478"/>
          </a:xfrm>
          <a:prstGeom prst="rect">
            <a:avLst/>
          </a:prstGeom>
        </p:spPr>
      </p:pic>
      <p:sp>
        <p:nvSpPr>
          <p:cNvPr id="14" name="Rectangle à coins arrondis 13"/>
          <p:cNvSpPr/>
          <p:nvPr/>
        </p:nvSpPr>
        <p:spPr>
          <a:xfrm rot="10800000">
            <a:off x="36554" y="582135"/>
            <a:ext cx="4513007" cy="2639814"/>
          </a:xfrm>
          <a:prstGeom prst="wedgeRoundRectCallout">
            <a:avLst>
              <a:gd name="adj1" fmla="val -16258"/>
              <a:gd name="adj2" fmla="val -95600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4" idx="1"/>
            <a:endCxn id="86" idx="0"/>
          </p:cNvCxnSpPr>
          <p:nvPr/>
        </p:nvCxnSpPr>
        <p:spPr>
          <a:xfrm>
            <a:off x="4549561" y="1902042"/>
            <a:ext cx="997214" cy="293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86" idx="2"/>
            <a:endCxn id="6" idx="1"/>
          </p:cNvCxnSpPr>
          <p:nvPr/>
        </p:nvCxnSpPr>
        <p:spPr>
          <a:xfrm flipV="1">
            <a:off x="9374573" y="1609385"/>
            <a:ext cx="563535" cy="5858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6827" y="5344692"/>
            <a:ext cx="1607903" cy="1069986"/>
          </a:xfrm>
          <a:prstGeom prst="rect">
            <a:avLst/>
          </a:prstGeom>
        </p:spPr>
      </p:pic>
      <p:grpSp>
        <p:nvGrpSpPr>
          <p:cNvPr id="33" name="Groupe 32"/>
          <p:cNvGrpSpPr/>
          <p:nvPr/>
        </p:nvGrpSpPr>
        <p:grpSpPr>
          <a:xfrm>
            <a:off x="805151" y="3161231"/>
            <a:ext cx="2730868" cy="2730868"/>
            <a:chOff x="857434" y="116780"/>
            <a:chExt cx="2730868" cy="2730868"/>
          </a:xfrm>
        </p:grpSpPr>
        <p:grpSp>
          <p:nvGrpSpPr>
            <p:cNvPr id="10" name="Groupe 9"/>
            <p:cNvGrpSpPr/>
            <p:nvPr/>
          </p:nvGrpSpPr>
          <p:grpSpPr>
            <a:xfrm>
              <a:off x="857434" y="116780"/>
              <a:ext cx="2730868" cy="2730868"/>
              <a:chOff x="3376239" y="705506"/>
              <a:chExt cx="2730868" cy="2730868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05" b="91905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6239" y="705506"/>
                <a:ext cx="2730868" cy="273086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819626">
                <a:off x="5091257" y="1968877"/>
                <a:ext cx="617221" cy="1273377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 rot="1877579">
              <a:off x="2615111" y="1537910"/>
              <a:ext cx="538460" cy="961843"/>
            </a:xfrm>
            <a:prstGeom prst="rect">
              <a:avLst/>
            </a:prstGeom>
            <a:solidFill>
              <a:srgbClr val="785B79"/>
            </a:solidFill>
            <a:ln>
              <a:solidFill>
                <a:srgbClr val="785B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 rot="18182424">
              <a:off x="2322255" y="1880671"/>
              <a:ext cx="111761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400" b="1" cap="none" spc="0" dirty="0" smtClean="0">
                  <a:ln w="10160">
                    <a:noFill/>
                    <a:prstDash val="solid"/>
                  </a:ln>
                  <a:solidFill>
                    <a:schemeClr val="bg1"/>
                  </a:solidFill>
                </a:rPr>
                <a:t>DiagnoseMe</a:t>
              </a:r>
              <a:endParaRPr lang="fr-FR" sz="1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Ellipse 22"/>
            <p:cNvSpPr/>
            <p:nvPr/>
          </p:nvSpPr>
          <p:spPr>
            <a:xfrm>
              <a:off x="1828110" y="1290768"/>
              <a:ext cx="559583" cy="443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i="1" dirty="0" smtClean="0">
                  <a:solidFill>
                    <a:schemeClr val="tx1"/>
                  </a:solidFill>
                </a:rPr>
                <a:t>IOT</a:t>
              </a:r>
              <a:endParaRPr lang="fr-FR" sz="1100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Connecteur droit 24"/>
            <p:cNvCxnSpPr>
              <a:stCxn id="23" idx="2"/>
            </p:cNvCxnSpPr>
            <p:nvPr/>
          </p:nvCxnSpPr>
          <p:spPr>
            <a:xfrm flipH="1" flipV="1">
              <a:off x="1592826" y="1099322"/>
              <a:ext cx="235284" cy="4132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>
              <a:stCxn id="23" idx="6"/>
            </p:cNvCxnSpPr>
            <p:nvPr/>
          </p:nvCxnSpPr>
          <p:spPr>
            <a:xfrm flipV="1">
              <a:off x="2387693" y="1099322"/>
              <a:ext cx="202871" cy="4132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e 42"/>
          <p:cNvGrpSpPr/>
          <p:nvPr/>
        </p:nvGrpSpPr>
        <p:grpSpPr>
          <a:xfrm>
            <a:off x="9938108" y="835699"/>
            <a:ext cx="1915495" cy="1547372"/>
            <a:chOff x="9513937" y="2034559"/>
            <a:chExt cx="1915495" cy="154737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3937" y="2034559"/>
              <a:ext cx="1915495" cy="1547372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72929" y="2131880"/>
              <a:ext cx="1800000" cy="969325"/>
            </a:xfrm>
            <a:prstGeom prst="rect">
              <a:avLst/>
            </a:prstGeom>
          </p:spPr>
        </p:pic>
        <p:grpSp>
          <p:nvGrpSpPr>
            <p:cNvPr id="34" name="Groupe 33"/>
            <p:cNvGrpSpPr/>
            <p:nvPr/>
          </p:nvGrpSpPr>
          <p:grpSpPr>
            <a:xfrm>
              <a:off x="10217312" y="2201085"/>
              <a:ext cx="508745" cy="646563"/>
              <a:chOff x="857434" y="116780"/>
              <a:chExt cx="2730868" cy="2730868"/>
            </a:xfrm>
          </p:grpSpPr>
          <p:grpSp>
            <p:nvGrpSpPr>
              <p:cNvPr id="35" name="Groupe 34"/>
              <p:cNvGrpSpPr/>
              <p:nvPr/>
            </p:nvGrpSpPr>
            <p:grpSpPr>
              <a:xfrm>
                <a:off x="857434" y="116780"/>
                <a:ext cx="2730868" cy="2730868"/>
                <a:chOff x="3376239" y="705506"/>
                <a:chExt cx="2730868" cy="2730868"/>
              </a:xfrm>
            </p:grpSpPr>
            <p:pic>
              <p:nvPicPr>
                <p:cNvPr id="41" name="Image 4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6905" b="91905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6239" y="705506"/>
                  <a:ext cx="2730868" cy="2730868"/>
                </a:xfrm>
                <a:prstGeom prst="rect">
                  <a:avLst/>
                </a:prstGeom>
              </p:spPr>
            </p:pic>
            <p:pic>
              <p:nvPicPr>
                <p:cNvPr id="42" name="Image 41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819626">
                  <a:off x="5091257" y="1968877"/>
                  <a:ext cx="617221" cy="1273377"/>
                </a:xfrm>
                <a:prstGeom prst="rect">
                  <a:avLst/>
                </a:prstGeom>
              </p:spPr>
            </p:pic>
          </p:grpSp>
          <p:sp>
            <p:nvSpPr>
              <p:cNvPr id="36" name="Rectangle 35"/>
              <p:cNvSpPr/>
              <p:nvPr/>
            </p:nvSpPr>
            <p:spPr>
              <a:xfrm rot="1877579">
                <a:off x="2615111" y="1537910"/>
                <a:ext cx="538460" cy="961843"/>
              </a:xfrm>
              <a:prstGeom prst="rect">
                <a:avLst/>
              </a:prstGeom>
              <a:solidFill>
                <a:srgbClr val="785B79"/>
              </a:solidFill>
              <a:ln>
                <a:solidFill>
                  <a:srgbClr val="785B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1828110" y="1290768"/>
                <a:ext cx="559583" cy="4436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9" name="Connecteur droit 38"/>
              <p:cNvCxnSpPr>
                <a:stCxn id="38" idx="2"/>
              </p:cNvCxnSpPr>
              <p:nvPr/>
            </p:nvCxnSpPr>
            <p:spPr>
              <a:xfrm flipH="1" flipV="1">
                <a:off x="1592826" y="1099322"/>
                <a:ext cx="235284" cy="41325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>
                <a:stCxn id="38" idx="6"/>
              </p:cNvCxnSpPr>
              <p:nvPr/>
            </p:nvCxnSpPr>
            <p:spPr>
              <a:xfrm flipV="1">
                <a:off x="2387693" y="1099322"/>
                <a:ext cx="202871" cy="41325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7365" y="3333754"/>
            <a:ext cx="2492477" cy="1681316"/>
          </a:xfrm>
          <a:prstGeom prst="rect">
            <a:avLst/>
          </a:prstGeom>
        </p:spPr>
      </p:pic>
      <p:cxnSp>
        <p:nvCxnSpPr>
          <p:cNvPr id="47" name="Connecteur droit avec flèche 46"/>
          <p:cNvCxnSpPr>
            <a:stCxn id="6" idx="2"/>
            <a:endCxn id="45" idx="0"/>
          </p:cNvCxnSpPr>
          <p:nvPr/>
        </p:nvCxnSpPr>
        <p:spPr>
          <a:xfrm>
            <a:off x="10895856" y="2383071"/>
            <a:ext cx="17748" cy="9506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45" idx="2"/>
            <a:endCxn id="20" idx="3"/>
          </p:cNvCxnSpPr>
          <p:nvPr/>
        </p:nvCxnSpPr>
        <p:spPr>
          <a:xfrm flipH="1">
            <a:off x="10904730" y="5015070"/>
            <a:ext cx="8874" cy="864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en angle 71"/>
          <p:cNvCxnSpPr>
            <a:stCxn id="20" idx="2"/>
            <a:endCxn id="9" idx="2"/>
          </p:cNvCxnSpPr>
          <p:nvPr/>
        </p:nvCxnSpPr>
        <p:spPr>
          <a:xfrm rot="5400000" flipH="1">
            <a:off x="5874392" y="2188292"/>
            <a:ext cx="522579" cy="7930194"/>
          </a:xfrm>
          <a:prstGeom prst="bentConnector3">
            <a:avLst>
              <a:gd name="adj1" fmla="val -437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en angle 73"/>
          <p:cNvCxnSpPr>
            <a:stCxn id="9" idx="3"/>
            <a:endCxn id="45" idx="1"/>
          </p:cNvCxnSpPr>
          <p:nvPr/>
        </p:nvCxnSpPr>
        <p:spPr>
          <a:xfrm flipV="1">
            <a:off x="3536019" y="4174412"/>
            <a:ext cx="6131346" cy="352253"/>
          </a:xfrm>
          <a:prstGeom prst="bentConnector3">
            <a:avLst>
              <a:gd name="adj1" fmla="val 141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e 75"/>
          <p:cNvSpPr/>
          <p:nvPr/>
        </p:nvSpPr>
        <p:spPr>
          <a:xfrm>
            <a:off x="589935" y="3303936"/>
            <a:ext cx="781665" cy="634033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Abadi MT Condensed Extra Bold" panose="020B0A06030101010103" pitchFamily="34" charset="0"/>
              </a:rPr>
              <a:t>1</a:t>
            </a:r>
            <a:endParaRPr lang="fr-FR" sz="3200" dirty="0">
              <a:latin typeface="Abadi MT Condensed Extra Bold" panose="020B0A06030101010103" pitchFamily="34" charset="0"/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9324649" y="183628"/>
            <a:ext cx="781665" cy="634033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Abadi MT Condensed Extra Bold" panose="020B0A06030101010103" pitchFamily="34" charset="0"/>
              </a:rPr>
              <a:t>2</a:t>
            </a:r>
            <a:endParaRPr lang="fr-FR" sz="3200" dirty="0">
              <a:latin typeface="Abadi MT Condensed Extra Bold" panose="020B0A06030101010103" pitchFamily="34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11071938" y="5344692"/>
            <a:ext cx="781665" cy="634033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Abadi MT Condensed Extra Bold" panose="020B0A06030101010103" pitchFamily="34" charset="0"/>
              </a:rPr>
              <a:t>3</a:t>
            </a:r>
            <a:endParaRPr lang="fr-FR" sz="3200" dirty="0">
              <a:latin typeface="Abadi MT Condensed Extra Bold" panose="020B0A06030101010103" pitchFamily="34" charset="0"/>
            </a:endParaRPr>
          </a:p>
        </p:txBody>
      </p:sp>
      <p:sp>
        <p:nvSpPr>
          <p:cNvPr id="79" name="Rectangle à coins arrondis 78"/>
          <p:cNvSpPr/>
          <p:nvPr/>
        </p:nvSpPr>
        <p:spPr>
          <a:xfrm>
            <a:off x="73199" y="582135"/>
            <a:ext cx="4476366" cy="50712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COVID-19 SYMPTOMS DETECTION</a:t>
            </a:r>
            <a:endParaRPr lang="fr-FR" sz="2400" dirty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</p:txBody>
      </p:sp>
      <p:sp>
        <p:nvSpPr>
          <p:cNvPr id="86" name="Pensées 85"/>
          <p:cNvSpPr/>
          <p:nvPr/>
        </p:nvSpPr>
        <p:spPr>
          <a:xfrm>
            <a:off x="5534855" y="769437"/>
            <a:ext cx="3842920" cy="2851515"/>
          </a:xfrm>
          <a:prstGeom prst="cloudCallout">
            <a:avLst>
              <a:gd name="adj1" fmla="val -11289"/>
              <a:gd name="adj2" fmla="val 402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>
            <a:off x="4095602" y="4319850"/>
            <a:ext cx="4476366" cy="50712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DIAGNOSE ME PROJECT</a:t>
            </a:r>
            <a:endParaRPr lang="fr-FR" sz="2400" dirty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466103" y="4830910"/>
            <a:ext cx="5858546" cy="161464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600" b="1" dirty="0" err="1" smtClean="0">
                <a:solidFill>
                  <a:schemeClr val="tx1"/>
                </a:solidFill>
              </a:rPr>
              <a:t>Realtime</a:t>
            </a:r>
            <a:r>
              <a:rPr lang="fr-FR" sz="1600" b="1" dirty="0" smtClean="0">
                <a:solidFill>
                  <a:schemeClr val="tx1"/>
                </a:solidFill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</a:rPr>
              <a:t>remote</a:t>
            </a:r>
            <a:r>
              <a:rPr lang="fr-FR" sz="1600" b="1" dirty="0" smtClean="0">
                <a:solidFill>
                  <a:schemeClr val="tx1"/>
                </a:solidFill>
              </a:rPr>
              <a:t> diagnose system of COVID-19 </a:t>
            </a:r>
            <a:r>
              <a:rPr lang="fr-FR" sz="1600" b="1" dirty="0" err="1" smtClean="0">
                <a:solidFill>
                  <a:schemeClr val="tx1"/>
                </a:solidFill>
              </a:rPr>
              <a:t>suspected</a:t>
            </a:r>
            <a:r>
              <a:rPr lang="fr-FR" sz="1600" b="1" smtClean="0">
                <a:solidFill>
                  <a:schemeClr val="tx1"/>
                </a:solidFill>
              </a:rPr>
              <a:t> cases </a:t>
            </a:r>
          </a:p>
          <a:p>
            <a:pPr algn="just"/>
            <a:r>
              <a:rPr lang="en-US" sz="1500" smtClean="0">
                <a:solidFill>
                  <a:schemeClr val="tx1"/>
                </a:solidFill>
              </a:rPr>
              <a:t>In </a:t>
            </a:r>
            <a:r>
              <a:rPr lang="en-US" sz="1500" dirty="0">
                <a:solidFill>
                  <a:schemeClr val="tx1"/>
                </a:solidFill>
              </a:rPr>
              <a:t>order to reduce the risk of transmission  on the way to the hospital and promote rapid management, our project will implement a mobile application for remote self-diagnosis of symptoms (thanks to connected objects) and </a:t>
            </a:r>
            <a:r>
              <a:rPr lang="en-US" sz="1500" dirty="0" smtClean="0">
                <a:solidFill>
                  <a:schemeClr val="tx1"/>
                </a:solidFill>
              </a:rPr>
              <a:t>suspected </a:t>
            </a:r>
            <a:r>
              <a:rPr lang="en-US" sz="1500" dirty="0">
                <a:solidFill>
                  <a:schemeClr val="tx1"/>
                </a:solidFill>
              </a:rPr>
              <a:t>cases mapping so that a specialized ambulance can travel to the scene to remove the suspect patient.</a:t>
            </a:r>
            <a:endParaRPr lang="fr-FR" sz="1500" dirty="0">
              <a:solidFill>
                <a:schemeClr val="tx1"/>
              </a:solidFill>
            </a:endParaRPr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340" y="11351"/>
            <a:ext cx="675515" cy="675515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5534855" y="61984"/>
            <a:ext cx="24815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Email: </a:t>
            </a:r>
            <a:r>
              <a:rPr lang="fr-FR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4"/>
              </a:rPr>
              <a:t>inedit.bf@gmail</a:t>
            </a:r>
            <a:r>
              <a:rPr lang="fr-F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4"/>
              </a:rPr>
              <a:t>.com</a:t>
            </a:r>
            <a:endParaRPr lang="fr-F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fr-FR" sz="1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WeChat</a:t>
            </a:r>
            <a:r>
              <a:rPr lang="fr-FR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ID: </a:t>
            </a:r>
            <a:r>
              <a:rPr lang="fr-FR" sz="1600" b="0" cap="none" spc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ineditbf</a:t>
            </a:r>
            <a:endParaRPr lang="fr-FR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174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28" y="1229901"/>
            <a:ext cx="2596533" cy="2345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7" y="1229902"/>
            <a:ext cx="2785541" cy="2192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" name="Rectangle 52"/>
          <p:cNvSpPr/>
          <p:nvPr/>
        </p:nvSpPr>
        <p:spPr>
          <a:xfrm>
            <a:off x="8653189" y="3790335"/>
            <a:ext cx="2930012" cy="2376608"/>
          </a:xfrm>
          <a:prstGeom prst="rect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30 years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Consultant</a:t>
            </a:r>
            <a:endParaRPr lang="en-US" sz="2400" b="1" dirty="0">
              <a:solidFill>
                <a:schemeClr val="bg1"/>
              </a:solidFill>
              <a:latin typeface="Abadi MT Condensed Light" panose="020B0306030101010103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Electronics and automation </a:t>
            </a:r>
            <a:r>
              <a:rPr lang="en-US" sz="2400" dirty="0" err="1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ingineer</a:t>
            </a:r>
            <a:endParaRPr lang="fr-FR" sz="2400" dirty="0">
              <a:solidFill>
                <a:schemeClr val="bg1"/>
              </a:solidFill>
              <a:latin typeface="Abadi MT Condensed Light" panose="020B03060301010101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55691" y="3790335"/>
            <a:ext cx="2930012" cy="2376608"/>
          </a:xfrm>
          <a:prstGeom prst="rect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0"/>
              </a:rPr>
              <a:t>24 </a:t>
            </a:r>
            <a:r>
              <a:rPr lang="en-US" sz="2400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years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Consultant</a:t>
            </a:r>
            <a:endParaRPr lang="en-US" sz="2400" dirty="0">
              <a:solidFill>
                <a:schemeClr val="bg1"/>
              </a:solidFill>
              <a:latin typeface="Abadi MT Condensed Light" panose="020B0306030101010103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------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------</a:t>
            </a:r>
            <a:endParaRPr lang="fr-FR" sz="2400" dirty="0">
              <a:solidFill>
                <a:schemeClr val="bg1"/>
              </a:solidFill>
              <a:latin typeface="Abadi MT Condensed Light" panose="020B0306030101010103" pitchFamily="34" charset="0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3583316" y="272419"/>
            <a:ext cx="4476366" cy="50712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TEAM MEMBERS</a:t>
            </a:r>
            <a:endParaRPr lang="fr-FR" sz="2400" dirty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53302" y="3790335"/>
            <a:ext cx="2930012" cy="2376608"/>
          </a:xfrm>
          <a:prstGeom prst="rect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solidFill>
                <a:schemeClr val="bg1"/>
              </a:solidFill>
              <a:latin typeface="Abadi MT Condensed Light" panose="020B0306030101010103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24 years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Student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badi MT Condensed Light" panose="020B0306030101010103" pitchFamily="34" charset="0"/>
              </a:rPr>
              <a:t>Wuhan University of Technology</a:t>
            </a:r>
            <a:endParaRPr lang="fr-FR" sz="2400" dirty="0">
              <a:solidFill>
                <a:schemeClr val="bg1"/>
              </a:solidFill>
              <a:latin typeface="Abadi MT Condensed Light" panose="020B0306030101010103" pitchFamily="34" charset="0"/>
            </a:endParaRPr>
          </a:p>
        </p:txBody>
      </p:sp>
      <p:sp>
        <p:nvSpPr>
          <p:cNvPr id="48" name="Rectangle à coins arrondis 47"/>
          <p:cNvSpPr/>
          <p:nvPr/>
        </p:nvSpPr>
        <p:spPr>
          <a:xfrm>
            <a:off x="4356492" y="3421625"/>
            <a:ext cx="2929211" cy="737420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Boris </a:t>
            </a:r>
            <a:r>
              <a:rPr lang="fr-FR" sz="2400" dirty="0" err="1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Flavy</a:t>
            </a:r>
            <a:endParaRPr lang="fr-FR" sz="2400" dirty="0" smtClean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 BAGBILA</a:t>
            </a:r>
            <a:endParaRPr lang="fr-FR" sz="2400" dirty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</p:txBody>
      </p:sp>
      <p:sp>
        <p:nvSpPr>
          <p:cNvPr id="49" name="Rectangle à coins arrondis 48"/>
          <p:cNvSpPr/>
          <p:nvPr/>
        </p:nvSpPr>
        <p:spPr>
          <a:xfrm>
            <a:off x="8653189" y="3421625"/>
            <a:ext cx="2939043" cy="737420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Sy Adama </a:t>
            </a:r>
          </a:p>
          <a:p>
            <a:pPr algn="ctr"/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TRAORE</a:t>
            </a:r>
            <a:endParaRPr lang="fr-FR" sz="2400" dirty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</p:txBody>
      </p:sp>
      <p:sp>
        <p:nvSpPr>
          <p:cNvPr id="50" name="Rectangle à coins arrondis 49"/>
          <p:cNvSpPr/>
          <p:nvPr/>
        </p:nvSpPr>
        <p:spPr>
          <a:xfrm>
            <a:off x="653302" y="3421625"/>
            <a:ext cx="2930013" cy="737420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Pakindessama</a:t>
            </a:r>
            <a:r>
              <a:rPr lang="fr-FR" sz="2400" dirty="0" smtClean="0">
                <a:solidFill>
                  <a:schemeClr val="bg1"/>
                </a:solidFill>
                <a:latin typeface="Abadi MT Condensed Extra Bold" panose="020B0A06030101010103" pitchFamily="34" charset="0"/>
              </a:rPr>
              <a:t> Maxime KONKOBO</a:t>
            </a:r>
            <a:endParaRPr lang="fr-FR" sz="2400" dirty="0">
              <a:solidFill>
                <a:schemeClr val="bg1"/>
              </a:solidFill>
              <a:latin typeface="Abadi MT Condensed Extra Bold" panose="020B0A060301010101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265</Words>
  <Application>Microsoft Office PowerPoint</Application>
  <PresentationFormat>Grand écran</PresentationFormat>
  <Paragraphs>43</Paragraphs>
  <Slides>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0" baseType="lpstr">
      <vt:lpstr>Abadi MT Condensed Extra Bold</vt:lpstr>
      <vt:lpstr>Abadi MT Condensed Light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30</cp:revision>
  <dcterms:created xsi:type="dcterms:W3CDTF">2020-03-04T13:49:21Z</dcterms:created>
  <dcterms:modified xsi:type="dcterms:W3CDTF">2020-03-05T06:09:34Z</dcterms:modified>
</cp:coreProperties>
</file>